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18" r:id="rId5"/>
    <p:sldId id="420" r:id="rId6"/>
    <p:sldId id="419" r:id="rId7"/>
    <p:sldId id="427" r:id="rId8"/>
    <p:sldId id="425" r:id="rId9"/>
    <p:sldId id="421" r:id="rId10"/>
    <p:sldId id="438" r:id="rId11"/>
    <p:sldId id="439" r:id="rId12"/>
    <p:sldId id="437" r:id="rId13"/>
    <p:sldId id="431" r:id="rId14"/>
    <p:sldId id="422" r:id="rId15"/>
    <p:sldId id="433" r:id="rId16"/>
    <p:sldId id="429" r:id="rId17"/>
    <p:sldId id="430" r:id="rId18"/>
    <p:sldId id="434" r:id="rId19"/>
    <p:sldId id="423" r:id="rId20"/>
    <p:sldId id="436" r:id="rId21"/>
    <p:sldId id="435" r:id="rId22"/>
    <p:sldId id="432" r:id="rId23"/>
    <p:sldId id="424" r:id="rId24"/>
    <p:sldId id="426" r:id="rId25"/>
    <p:sldId id="440" r:id="rId26"/>
  </p:sldIdLst>
  <p:sldSz cx="9906000" cy="6858000" type="A4"/>
  <p:notesSz cx="6797675" cy="9928225"/>
  <p:defaultTextStyle>
    <a:defPPr>
      <a:defRPr lang="nl-NL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C662FC" mc:Ignorable=""/>
    <a:srgbClr xmlns:mc="http://schemas.openxmlformats.org/markup-compatibility/2006" xmlns:a14="http://schemas.microsoft.com/office/drawing/2010/main" val="62ADCD" mc:Ignorable=""/>
    <a:srgbClr xmlns:mc="http://schemas.openxmlformats.org/markup-compatibility/2006" xmlns:a14="http://schemas.microsoft.com/office/drawing/2010/main" val="94CEFC" mc:Ignorable=""/>
    <a:srgbClr xmlns:mc="http://schemas.openxmlformats.org/markup-compatibility/2006" xmlns:a14="http://schemas.microsoft.com/office/drawing/2010/main" val="F0813F" mc:Ignorable=""/>
    <a:srgbClr xmlns:mc="http://schemas.openxmlformats.org/markup-compatibility/2006" xmlns:a14="http://schemas.microsoft.com/office/drawing/2010/main" val="BFD355" mc:Ignorable=""/>
    <a:srgbClr xmlns:mc="http://schemas.openxmlformats.org/markup-compatibility/2006" xmlns:a14="http://schemas.microsoft.com/office/drawing/2010/main" val="9E32FE" mc:Ignorable=""/>
    <a:srgbClr xmlns:mc="http://schemas.openxmlformats.org/markup-compatibility/2006" xmlns:a14="http://schemas.microsoft.com/office/drawing/2010/main" val="EAE54E" mc:Ignorable=""/>
    <a:srgbClr xmlns:mc="http://schemas.openxmlformats.org/markup-compatibility/2006" xmlns:a14="http://schemas.microsoft.com/office/drawing/2010/main" val="FAB747" mc:Ignorable=""/>
    <a:srgbClr xmlns:mc="http://schemas.openxmlformats.org/markup-compatibility/2006" xmlns:a14="http://schemas.microsoft.com/office/drawing/2010/main" val="7F7F7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70580" autoAdjust="0"/>
  </p:normalViewPr>
  <p:slideViewPr>
    <p:cSldViewPr>
      <p:cViewPr>
        <p:scale>
          <a:sx n="66" d="100"/>
          <a:sy n="66" d="100"/>
        </p:scale>
        <p:origin x="-2154" y="-64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52218-D041-4638-B9BB-D237846B6150}" type="datetimeFigureOut">
              <a:rPr lang="nl-NL" smtClean="0"/>
              <a:pPr/>
              <a:t>13-4-2010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57BA-3E92-401D-A6A1-F5CAE573704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61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164C-4391-40F5-9834-9ED880796862}" type="datetimeFigureOut">
              <a:rPr lang="nl-NL" smtClean="0"/>
              <a:pPr/>
              <a:t>13-4-2010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39A48-FC2E-4B56-BFD5-96E745A789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4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Leg uit dat een solution niet altijd direct</a:t>
            </a:r>
            <a:r>
              <a:rPr lang="nl-NL" baseline="0" dirty="0" smtClean="0"/>
              <a:t> toegevoegd is aan de farm maar dat dit even duurt en dat het script wel doorgaat.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31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Weet</a:t>
            </a:r>
            <a:r>
              <a:rPr lang="nl-NL" baseline="0" dirty="0" smtClean="0"/>
              <a:t> iemand nog wat de codename was voor Powershell: Antwoord MONAD</a:t>
            </a:r>
          </a:p>
          <a:p>
            <a:r>
              <a:rPr lang="en-US" dirty="0" smtClean="0"/>
              <a:t>"Monad", PowerShell was first shown publicly at the Professional Developers Conference in September 2003. Version 1.0 was released in 2006</a:t>
            </a:r>
          </a:p>
          <a:p>
            <a:r>
              <a:rPr lang="en-US" dirty="0" smtClean="0"/>
              <a:t>PowerShell v2.0 was completed and released to manufacturing in August 2009, as an integral part of Windows 7 and Windows Server 2008 R2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76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Demo add Powershell</a:t>
            </a:r>
            <a:r>
              <a:rPr lang="nl-NL" baseline="0" dirty="0" smtClean="0"/>
              <a:t> ISE feature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40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Version</a:t>
            </a:r>
            <a:r>
              <a:rPr lang="nl-NL" baseline="0" dirty="0" smtClean="0"/>
              <a:t> beta 4734</a:t>
            </a:r>
          </a:p>
          <a:p>
            <a:pPr marL="0" marR="0" indent="0" algn="l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Even uitleggen wat cmdlets zijn: Zelfgebakken stukjes code die vanuit Powershell via Add-Pssnapin aangeroepen kunnen worden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65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Verwijs naar RDP project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00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Genoeg</a:t>
            </a:r>
            <a:r>
              <a:rPr lang="nl-NL" baseline="0" dirty="0" smtClean="0"/>
              <a:t> voorbeelden online. Doe je voordeel ermee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52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Get-SPShellAdmin</a:t>
            </a:r>
          </a:p>
          <a:p>
            <a:r>
              <a:rPr lang="nl-NL" dirty="0" smtClean="0"/>
              <a:t>Get-ExcutionPolicy</a:t>
            </a:r>
          </a:p>
          <a:p>
            <a:r>
              <a:rPr lang="nl-NL" dirty="0" smtClean="0"/>
              <a:t>Set-ExecutionPolicy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11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39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39A48-FC2E-4B56-BFD5-96E745A7893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59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werPoint\Achtergronden\verbinding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61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89084"/>
            <a:ext cx="8095085" cy="5111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pic>
        <p:nvPicPr>
          <p:cNvPr id="6" name="Picture 1029" descr="SPARKED_logo_wi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55" y="594965"/>
            <a:ext cx="2851573" cy="89965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6000" y="2071688"/>
            <a:ext cx="8072438" cy="407193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t - Grijze achtergrond, wit conten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owerPoint\Vlakken\grey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7004065"/>
          </a:xfrm>
          <a:prstGeom prst="rect">
            <a:avLst/>
          </a:prstGeom>
          <a:noFill/>
        </p:spPr>
      </p:pic>
      <p:sp>
        <p:nvSpPr>
          <p:cNvPr id="10" name="Oval 9"/>
          <p:cNvSpPr/>
          <p:nvPr userDrawn="1"/>
        </p:nvSpPr>
        <p:spPr>
          <a:xfrm>
            <a:off x="9393974" y="6347213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6148" name="Picture 4" descr="D:\PowerPoint\Figuren\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24" y="357166"/>
            <a:ext cx="7929618" cy="62206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2538" y="383699"/>
            <a:ext cx="7429552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452538" y="928670"/>
            <a:ext cx="7429552" cy="528637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16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spiegeld - Grijze achtergrond, wit conten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werPoint\Vlakken\grey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7004065"/>
          </a:xfrm>
          <a:prstGeom prst="rect">
            <a:avLst/>
          </a:prstGeom>
          <a:noFill/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14" name="Picture 4" descr="D:\PowerPoint\Figuren\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8" y="357166"/>
            <a:ext cx="7929618" cy="622061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29006" y="383699"/>
            <a:ext cx="6910142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309684" y="928670"/>
            <a:ext cx="6929438" cy="528637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95216" y="6350023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>
              <a:defRPr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E9E3F-9302-4610-B9B8-EC99755C76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lly" pitchFamily="50" charset="0"/>
                <a:ea typeface="+mn-ea"/>
                <a:cs typeface="+mn-cs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20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ijze achtergrond, wit conten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PowerPoint\Vlakken\greysparks_large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</p:spPr>
      </p:pic>
      <p:sp>
        <p:nvSpPr>
          <p:cNvPr id="17" name="Oval 16"/>
          <p:cNvSpPr/>
          <p:nvPr userDrawn="1"/>
        </p:nvSpPr>
        <p:spPr>
          <a:xfrm>
            <a:off x="9393974" y="6347213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18749" y="6350023"/>
            <a:ext cx="531403" cy="365125"/>
          </a:xfrm>
        </p:spPr>
        <p:txBody>
          <a:bodyPr/>
          <a:lstStyle/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829072" y="383699"/>
            <a:ext cx="6910142" cy="5111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809750" y="928670"/>
            <a:ext cx="6929438" cy="528637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6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spiegeld - Grijze sparks achtergrond, wit conten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owerPoint\Vlakken\greysparks_lar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7004065"/>
          </a:xfrm>
          <a:prstGeom prst="rect">
            <a:avLst/>
          </a:prstGeom>
          <a:noFill/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14" name="Picture 4" descr="D:\PowerPoint\Figuren\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8" y="357166"/>
            <a:ext cx="7929618" cy="622061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329006" y="383699"/>
            <a:ext cx="6910142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309684" y="928670"/>
            <a:ext cx="6929438" cy="528637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95216" y="6350023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>
              <a:defRPr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E9E3F-9302-4610-B9B8-EC99755C76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lly" pitchFamily="50" charset="0"/>
                <a:ea typeface="+mn-ea"/>
                <a:cs typeface="+mn-cs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20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owerPoint\Vlakken\blauw_vla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040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06" y="3000372"/>
            <a:ext cx="6286543" cy="642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8195" name="Picture 3" descr="D:\PowerPoint\Figuren\arro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82" y="2928934"/>
            <a:ext cx="1352550" cy="709613"/>
          </a:xfrm>
          <a:prstGeom prst="rect">
            <a:avLst/>
          </a:prstGeom>
          <a:noFill/>
        </p:spPr>
      </p:pic>
      <p:pic>
        <p:nvPicPr>
          <p:cNvPr id="6" name="Picture 3" descr="D:\PowerPoint\Figuren\arro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32" y="2928934"/>
            <a:ext cx="1352550" cy="7096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owerPoint\Vlakken\blauw_vla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04065"/>
          </a:xfrm>
          <a:prstGeom prst="rect">
            <a:avLst/>
          </a:prstGeom>
          <a:noFill/>
        </p:spPr>
      </p:pic>
      <p:pic>
        <p:nvPicPr>
          <p:cNvPr id="8195" name="Picture 3" descr="D:\PowerPoint\Figuren\arrow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10" y="2928934"/>
            <a:ext cx="1352550" cy="7096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2 kolommen (witte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16000" y="928688"/>
            <a:ext cx="8072438" cy="5357812"/>
          </a:xfrm>
        </p:spPr>
        <p:txBody>
          <a:bodyPr numCol="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espiegeld 1 kolom (witte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8000" y="383699"/>
            <a:ext cx="8095085" cy="511156"/>
          </a:xfrm>
        </p:spPr>
        <p:txBody>
          <a:bodyPr/>
          <a:lstStyle>
            <a:lvl1pPr>
              <a:defRPr b="1">
                <a:latin typeface="Dolly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216" y="6350023"/>
            <a:ext cx="531403" cy="365125"/>
          </a:xfrm>
        </p:spPr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8000" y="928688"/>
            <a:ext cx="8072438" cy="5357812"/>
          </a:xfrm>
        </p:spPr>
        <p:txBody>
          <a:bodyPr numCol="1">
            <a:normAutofit/>
          </a:bodyPr>
          <a:lstStyle>
            <a:lvl1pPr marL="0" indent="0">
              <a:buFont typeface="Arial" pitchFamily="34" charset="0"/>
              <a:buNone/>
              <a:defRPr sz="1400"/>
            </a:lvl1pPr>
          </a:lstStyle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gespiegeld 1 kolom (witte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6" y="6223000"/>
            <a:ext cx="254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2067" y="383699"/>
            <a:ext cx="8076365" cy="511156"/>
          </a:xfrm>
        </p:spPr>
        <p:txBody>
          <a:bodyPr/>
          <a:lstStyle>
            <a:lvl1pPr>
              <a:defRPr b="1">
                <a:latin typeface="Dolly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216" y="6350023"/>
            <a:ext cx="531403" cy="365125"/>
          </a:xfrm>
        </p:spPr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8000" y="928688"/>
            <a:ext cx="8072438" cy="5357812"/>
          </a:xfrm>
        </p:spPr>
        <p:txBody>
          <a:bodyPr numCol="1">
            <a:normAutofit/>
          </a:bodyPr>
          <a:lstStyle>
            <a:lvl1pPr>
              <a:defRPr sz="1400"/>
            </a:lvl1pPr>
          </a:lstStyle>
          <a:p>
            <a:pPr lvl="0"/>
            <a:endParaRPr lang="nl-NL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>
          <a:xfrm>
            <a:off x="881063" y="6357958"/>
            <a:ext cx="2285988" cy="428625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 kolommen (witte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9393095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16000" y="928688"/>
            <a:ext cx="3765562" cy="5357812"/>
          </a:xfrm>
        </p:spPr>
        <p:txBody>
          <a:bodyPr numCol="1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6" y="-24"/>
            <a:ext cx="891057" cy="92867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95875" y="928688"/>
            <a:ext cx="4143375" cy="542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espiegeld 2 kolommen (witte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18" y="383699"/>
            <a:ext cx="8095085" cy="511156"/>
          </a:xfrm>
        </p:spPr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5216" y="6350023"/>
            <a:ext cx="531403" cy="365125"/>
          </a:xfrm>
        </p:spPr>
        <p:txBody>
          <a:bodyPr/>
          <a:lstStyle>
            <a:lvl1pPr>
              <a:defRPr>
                <a:latin typeface="Dolly" pitchFamily="50" charset="0"/>
              </a:defRPr>
            </a:lvl1pPr>
          </a:lstStyle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4526" y="928688"/>
            <a:ext cx="3765562" cy="5357812"/>
          </a:xfrm>
        </p:spPr>
        <p:txBody>
          <a:bodyPr numCol="1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24401" y="928688"/>
            <a:ext cx="4143375" cy="542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vlakken (wit / grij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owerPoint\Vlakken\grey_large_recht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4530" cy="6856560"/>
          </a:xfrm>
          <a:prstGeom prst="rect">
            <a:avLst/>
          </a:prstGeom>
          <a:noFill/>
        </p:spPr>
      </p:pic>
      <p:sp>
        <p:nvSpPr>
          <p:cNvPr id="10" name="Oval 9"/>
          <p:cNvSpPr/>
          <p:nvPr userDrawn="1"/>
        </p:nvSpPr>
        <p:spPr>
          <a:xfrm>
            <a:off x="9393974" y="6347213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16000" y="1000127"/>
            <a:ext cx="3559969" cy="5214938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099" name="Picture 3" descr="D:\PowerPoint\Figuren\white_element_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423" y="383698"/>
            <a:ext cx="3970663" cy="602580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680955" y="500043"/>
            <a:ext cx="3573597" cy="57157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93" y="383699"/>
            <a:ext cx="3838308" cy="51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12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16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spiegeld - 2 vlakken (wit / grij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werPoint\Vlakken\grey_large_link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04064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32823" y="1000127"/>
            <a:ext cx="3559969" cy="5214938"/>
          </a:xfrm>
        </p:spPr>
        <p:txBody>
          <a:bodyPr>
            <a:normAutofit/>
          </a:bodyPr>
          <a:lstStyle>
            <a:lvl1pPr marL="0" indent="0">
              <a:buNone/>
              <a:defRPr sz="13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099" name="Picture 3" descr="D:\PowerPoint\Figuren\white_element_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1" y="383698"/>
            <a:ext cx="3970663" cy="602580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80803" y="571481"/>
            <a:ext cx="3573597" cy="5644348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2" y="383699"/>
            <a:ext cx="3571900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95216" y="6350023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>
              <a:defRPr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E9E3F-9302-4610-B9B8-EC99755C76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lly" pitchFamily="50" charset="0"/>
                <a:ea typeface="+mn-ea"/>
                <a:cs typeface="+mn-cs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16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vlakken (wit / grijze spar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werPoint\Vlakken\greysparks_large_recht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"/>
            <a:ext cx="9906000" cy="7004065"/>
          </a:xfrm>
          <a:prstGeom prst="rect">
            <a:avLst/>
          </a:prstGeom>
          <a:noFill/>
        </p:spPr>
      </p:pic>
      <p:sp>
        <p:nvSpPr>
          <p:cNvPr id="10" name="Oval 9"/>
          <p:cNvSpPr/>
          <p:nvPr userDrawn="1"/>
        </p:nvSpPr>
        <p:spPr>
          <a:xfrm>
            <a:off x="9393974" y="6347213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60858" y="1000127"/>
            <a:ext cx="3559969" cy="5214938"/>
          </a:xfrm>
        </p:spPr>
        <p:txBody>
          <a:bodyPr>
            <a:normAutofit/>
          </a:bodyPr>
          <a:lstStyle>
            <a:lvl1pPr marL="0" indent="0">
              <a:buNone/>
              <a:defRPr sz="13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099" name="Picture 3" descr="D:\PowerPoint\Figuren\white_element_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423" y="383698"/>
            <a:ext cx="3970663" cy="602580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680955" y="571481"/>
            <a:ext cx="3573597" cy="5644348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4693" y="383699"/>
            <a:ext cx="3623994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pic>
        <p:nvPicPr>
          <p:cNvPr id="12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16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espiegeld - 2 vlakken (wit / grijze spar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werPoint\Vlakken\greysparks_large_link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06000" cy="7004065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84606" y="5634795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4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32823" y="1000127"/>
            <a:ext cx="3559969" cy="5214938"/>
          </a:xfrm>
        </p:spPr>
        <p:txBody>
          <a:bodyPr>
            <a:normAutofit/>
          </a:bodyPr>
          <a:lstStyle>
            <a:lvl1pPr marL="0" indent="0">
              <a:buNone/>
              <a:defRPr sz="13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099" name="Picture 3" descr="D:\PowerPoint\Figuren\white_element_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1" y="383698"/>
            <a:ext cx="3970663" cy="6025809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80803" y="571481"/>
            <a:ext cx="3573597" cy="5644348"/>
          </a:xfrm>
        </p:spPr>
        <p:txBody>
          <a:bodyPr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2" y="383699"/>
            <a:ext cx="3571900" cy="5111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69562" y="6355148"/>
            <a:ext cx="390000" cy="3600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7F7F7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4" tIns="47892" rIns="95784" bIns="47892" rtlCol="0" anchor="ctr"/>
          <a:lstStyle/>
          <a:p>
            <a:pPr algn="ctr"/>
            <a:endParaRPr lang="nl-NL">
              <a:latin typeface="Dolly" pitchFamily="50" charset="0"/>
            </a:endParaRPr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95216" y="6350023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>
              <a:defRPr>
                <a:latin typeface="Dolly" pitchFamily="50" charset="0"/>
              </a:defRPr>
            </a:lvl1pPr>
          </a:lstStyle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E9E3F-9302-4610-B9B8-EC99755C76BC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lly" pitchFamily="50" charset="0"/>
                <a:ea typeface="+mn-ea"/>
                <a:cs typeface="+mn-cs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lly" pitchFamily="50" charset="0"/>
              <a:ea typeface="+mn-ea"/>
              <a:cs typeface="+mn-cs"/>
            </a:endParaRPr>
          </a:p>
        </p:txBody>
      </p:sp>
      <p:pic>
        <p:nvPicPr>
          <p:cNvPr id="16" name="Picture 3" descr="D:\PowerPoint\Figuren\logo_label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289" y="-24"/>
            <a:ext cx="891057" cy="928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692" y="383699"/>
            <a:ext cx="8095085" cy="511156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692" y="976434"/>
            <a:ext cx="8073682" cy="5173899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749" y="6350023"/>
            <a:ext cx="531403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bg1"/>
                </a:solidFill>
                <a:latin typeface="Dolly" pitchFamily="50" charset="0"/>
              </a:defRPr>
            </a:lvl1pPr>
          </a:lstStyle>
          <a:p>
            <a:fld id="{77DE9E3F-9302-4610-B9B8-EC99755C76B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68" r:id="rId4"/>
    <p:sldLayoutId id="2147483675" r:id="rId5"/>
    <p:sldLayoutId id="2147483662" r:id="rId6"/>
    <p:sldLayoutId id="2147483679" r:id="rId7"/>
    <p:sldLayoutId id="2147483663" r:id="rId8"/>
    <p:sldLayoutId id="2147483676" r:id="rId9"/>
    <p:sldLayoutId id="2147483664" r:id="rId10"/>
    <p:sldLayoutId id="2147483680" r:id="rId11"/>
    <p:sldLayoutId id="2147483665" r:id="rId12"/>
    <p:sldLayoutId id="214748367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57838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Dolly" pitchFamily="50" charset="0"/>
          <a:ea typeface="+mj-ea"/>
          <a:cs typeface="+mj-cs"/>
        </a:defRPr>
      </a:lvl1pPr>
    </p:titleStyle>
    <p:bodyStyle>
      <a:lvl1pPr marL="0" indent="0" algn="l" defTabSz="957838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Dolly" pitchFamily="50" charset="0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Dolly" pitchFamily="50" charset="0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Dolly" pitchFamily="50" charset="0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Dolly" pitchFamily="50" charset="0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Dolly" pitchFamily="50" charset="0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oelhans.bethlehem@sparked.n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scx.codeplex.com/Wikipage" TargetMode="External"/><Relationship Id="rId3" Type="http://schemas.openxmlformats.org/officeDocument/2006/relationships/hyperlink" Target="http://sharepointdevwiki.com/display/public/Getting+started+with+PowerShell+and+SharePoint" TargetMode="External"/><Relationship Id="rId7" Type="http://schemas.openxmlformats.org/officeDocument/2006/relationships/hyperlink" Target="http://poshcode.org/" TargetMode="External"/><Relationship Id="rId2" Type="http://schemas.openxmlformats.org/officeDocument/2006/relationships/hyperlink" Target="http://powershell.com/cs/blogs/ebo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gui.org/index.jspa" TargetMode="External"/><Relationship Id="rId5" Type="http://schemas.openxmlformats.org/officeDocument/2006/relationships/hyperlink" Target="http://www.powershellplus.com/" TargetMode="External"/><Relationship Id="rId4" Type="http://schemas.openxmlformats.org/officeDocument/2006/relationships/hyperlink" Target="http://www.microsoft.com/downloads/details.aspx?FamilyID=045f7af5-b226-4a05-8ace-4e17cfdef856&amp;displaylang=en" TargetMode="External"/><Relationship Id="rId9" Type="http://schemas.openxmlformats.org/officeDocument/2006/relationships/hyperlink" Target="http://stsadm.blogspot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96" y="2000240"/>
            <a:ext cx="8095085" cy="511156"/>
          </a:xfrm>
        </p:spPr>
        <p:txBody>
          <a:bodyPr>
            <a:noAutofit/>
          </a:bodyPr>
          <a:lstStyle/>
          <a:p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Sparked People | Sparked Customers</a:t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800" dirty="0" smtClean="0"/>
              <a:t>Powershell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Powershell en Sharepoint 2010 permissies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520" y="908720"/>
            <a:ext cx="8072438" cy="5357812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>
                <a:cs typeface="Courier New" pitchFamily="49" charset="0"/>
              </a:rPr>
              <a:t>Voor uitvoeren van </a:t>
            </a:r>
            <a:r>
              <a:rPr lang="nl-NL" sz="2000" dirty="0">
                <a:cs typeface="Courier New" pitchFamily="49" charset="0"/>
              </a:rPr>
              <a:t>powershell </a:t>
            </a:r>
            <a:r>
              <a:rPr lang="nl-NL" sz="2000" dirty="0" smtClean="0">
                <a:cs typeface="Courier New" pitchFamily="49" charset="0"/>
              </a:rPr>
              <a:t>zijn permissies nodig</a:t>
            </a:r>
          </a:p>
          <a:p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Add-SPShellAdmin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–Username {domain/username} –Database {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contentdb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naam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000" dirty="0" smtClean="0">
              <a:cs typeface="Courier New" pitchFamily="49" charset="0"/>
            </a:endParaRPr>
          </a:p>
          <a:p>
            <a:r>
              <a:rPr lang="en-US" sz="2000" dirty="0" err="1" smtClean="0">
                <a:cs typeface="Courier New" pitchFamily="49" charset="0"/>
              </a:rPr>
              <a:t>Resultaat</a:t>
            </a:r>
            <a:r>
              <a:rPr lang="en-US" sz="2000" dirty="0" smtClean="0">
                <a:cs typeface="Courier New" pitchFamily="49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cs typeface="Courier New" pitchFamily="49" charset="0"/>
              </a:rPr>
              <a:t>User </a:t>
            </a:r>
            <a:r>
              <a:rPr lang="en-US" sz="1800" dirty="0" err="1" smtClean="0">
                <a:cs typeface="Courier New" pitchFamily="49" charset="0"/>
              </a:rPr>
              <a:t>wordt</a:t>
            </a:r>
            <a:r>
              <a:rPr lang="en-US" sz="1800" dirty="0" smtClean="0">
                <a:cs typeface="Courier New" pitchFamily="49" charset="0"/>
              </a:rPr>
              <a:t> lid van WSS_ADMIN_WPG </a:t>
            </a:r>
            <a:r>
              <a:rPr lang="en-US" sz="1800" dirty="0" err="1" smtClean="0">
                <a:cs typeface="Courier New" pitchFamily="49" charset="0"/>
              </a:rPr>
              <a:t>groep</a:t>
            </a:r>
            <a:endParaRPr lang="en-US" sz="1800" dirty="0" smtClean="0">
              <a:cs typeface="Courier New" pitchFamily="49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err="1" smtClean="0">
                <a:cs typeface="Courier New" pitchFamily="49" charset="0"/>
              </a:rPr>
              <a:t>Zet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en-US" sz="1800" dirty="0" err="1" smtClean="0">
                <a:cs typeface="Courier New" pitchFamily="49" charset="0"/>
              </a:rPr>
              <a:t>Sharepoint_Shell_Access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en-US" sz="1800" dirty="0">
                <a:cs typeface="Courier New" pitchFamily="49" charset="0"/>
              </a:rPr>
              <a:t>role </a:t>
            </a:r>
            <a:r>
              <a:rPr lang="en-US" sz="1800" dirty="0" smtClean="0">
                <a:cs typeface="Courier New" pitchFamily="49" charset="0"/>
              </a:rPr>
              <a:t>in de </a:t>
            </a:r>
            <a:r>
              <a:rPr lang="en-US" sz="1800" dirty="0" err="1">
                <a:cs typeface="Courier New" pitchFamily="49" charset="0"/>
              </a:rPr>
              <a:t>Sharepoint</a:t>
            </a:r>
            <a:r>
              <a:rPr lang="en-US" sz="1800" dirty="0">
                <a:cs typeface="Courier New" pitchFamily="49" charset="0"/>
              </a:rPr>
              <a:t> </a:t>
            </a:r>
            <a:r>
              <a:rPr lang="en-US" sz="1800" dirty="0" err="1" smtClean="0">
                <a:cs typeface="Courier New" pitchFamily="49" charset="0"/>
              </a:rPr>
              <a:t>configuratie</a:t>
            </a:r>
            <a:r>
              <a:rPr lang="en-US" sz="1800" dirty="0" smtClean="0">
                <a:cs typeface="Courier New" pitchFamily="49" charset="0"/>
              </a:rPr>
              <a:t> database </a:t>
            </a:r>
            <a:r>
              <a:rPr lang="en-US" sz="1800" dirty="0" err="1" smtClean="0">
                <a:cs typeface="Courier New" pitchFamily="49" charset="0"/>
              </a:rPr>
              <a:t>heeft</a:t>
            </a:r>
            <a:endParaRPr lang="en-US" sz="1800" dirty="0">
              <a:cs typeface="Courier New" pitchFamily="49" charset="0"/>
            </a:endParaRPr>
          </a:p>
          <a:p>
            <a:r>
              <a:rPr lang="en-US" sz="2000" dirty="0" smtClean="0">
                <a:cs typeface="Courier New" pitchFamily="49" charset="0"/>
              </a:rPr>
              <a:t> </a:t>
            </a:r>
            <a:endParaRPr lang="nl-NL" sz="2000" dirty="0" smtClean="0">
              <a:cs typeface="Courier New" pitchFamily="49" charset="0"/>
            </a:endParaRPr>
          </a:p>
          <a:p>
            <a:r>
              <a:rPr lang="nl-NL" sz="2000" dirty="0" smtClean="0">
                <a:cs typeface="Courier New" pitchFamily="49" charset="0"/>
              </a:rPr>
              <a:t>CAUTION: foutmeldingen als permissies ontbreken spreekt niet voor zich... </a:t>
            </a:r>
          </a:p>
          <a:p>
            <a:endParaRPr lang="nl-NL" sz="2000" dirty="0">
              <a:cs typeface="Courier New" pitchFamily="49" charset="0"/>
            </a:endParaRPr>
          </a:p>
          <a:p>
            <a:r>
              <a:rPr lang="nl-NL" sz="2000" dirty="0" smtClean="0">
                <a:cs typeface="Courier New" pitchFamily="49" charset="0"/>
              </a:rPr>
              <a:t>CAUTION: let op execution permission policy bij gedownloade scripts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/>
              <a:t>Restricted - No scripts can be run. Windows PowerShell can be used only in interactive mode.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err="1"/>
              <a:t>AllSigned</a:t>
            </a:r>
            <a:r>
              <a:rPr lang="en-US" sz="1500" dirty="0"/>
              <a:t> - Only scripts signed by a trusted publisher can be run.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err="1"/>
              <a:t>RemoteSigned</a:t>
            </a:r>
            <a:r>
              <a:rPr lang="en-US" sz="1500" dirty="0"/>
              <a:t> - Downloaded scripts must be signed by a trusted publisher before they can be run.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/>
              <a:t>Unrestricted - No restrictions; all Windows PowerShell scripts can be run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endParaRPr lang="nl-NL" sz="20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Powershell basics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 smtClean="0"/>
              <a:t>Get-SPServiceInstance Demo</a:t>
            </a:r>
          </a:p>
          <a:p>
            <a:endParaRPr lang="nl-NL" sz="1800" dirty="0"/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Get-Help Get-SPServiceInstance</a:t>
            </a:r>
          </a:p>
          <a:p>
            <a:endParaRPr lang="nl-NL" sz="1800" dirty="0"/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Get-SPServiceInstance</a:t>
            </a:r>
          </a:p>
          <a:p>
            <a:endParaRPr lang="nl-NL" sz="1800" dirty="0" smtClean="0"/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Get-SPServiceInstance | select TypeName, status</a:t>
            </a:r>
          </a:p>
          <a:p>
            <a:endParaRPr lang="nl-NL" sz="1800" dirty="0" smtClean="0"/>
          </a:p>
          <a:p>
            <a:r>
              <a:rPr lang="nl-NL" sz="1800" dirty="0" smtClean="0"/>
              <a:t>Pipe + filter</a:t>
            </a:r>
            <a:endParaRPr lang="nl-NL" sz="1800" dirty="0"/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Get-SPServiceInstance | where {$_.Status –eq “Online”}</a:t>
            </a:r>
          </a:p>
          <a:p>
            <a:endParaRPr lang="nl-NL" sz="1800" dirty="0" smtClean="0"/>
          </a:p>
          <a:p>
            <a:r>
              <a:rPr lang="nl-NL" sz="1800" dirty="0" smtClean="0"/>
              <a:t>Sorteren</a:t>
            </a:r>
            <a:endParaRPr lang="nl-NL" sz="1800" dirty="0"/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Get-SPServiceInstance | sort-object TypeName</a:t>
            </a:r>
          </a:p>
          <a:p>
            <a:endParaRPr lang="nl-NL" sz="1800" dirty="0" smtClean="0"/>
          </a:p>
          <a:p>
            <a:r>
              <a:rPr lang="nl-NL" sz="1800" dirty="0" smtClean="0"/>
              <a:t>En combineren</a:t>
            </a:r>
            <a:endParaRPr lang="nl-NL" sz="1800" dirty="0"/>
          </a:p>
          <a:p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Get-SPServiceInstance </a:t>
            </a:r>
            <a:r>
              <a:rPr lang="nl-NL" sz="1800" dirty="0">
                <a:latin typeface="Courier New" pitchFamily="49" charset="0"/>
                <a:cs typeface="Courier New" pitchFamily="49" charset="0"/>
              </a:rPr>
              <a:t>| where {$_.Status –eq “Online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”} </a:t>
            </a:r>
            <a:r>
              <a:rPr lang="nl-NL" sz="1800" dirty="0">
                <a:latin typeface="Courier New" pitchFamily="49" charset="0"/>
                <a:cs typeface="Courier New" pitchFamily="49" charset="0"/>
              </a:rPr>
              <a:t>| select TypeName, 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status | </a:t>
            </a:r>
            <a:r>
              <a:rPr lang="nl-NL" sz="1800" dirty="0">
                <a:latin typeface="Courier New" pitchFamily="49" charset="0"/>
                <a:cs typeface="Courier New" pitchFamily="49" charset="0"/>
              </a:rPr>
              <a:t>sort-object </a:t>
            </a:r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TypeName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511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Where did my build number go?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Vraag op Twitter: Waar is het build nummer van Sharepoint 2010 te zien in de GUI?</a:t>
            </a:r>
          </a:p>
          <a:p>
            <a:endParaRPr lang="nl-NL" dirty="0" smtClean="0"/>
          </a:p>
          <a:p>
            <a:r>
              <a:rPr lang="nl-NL" dirty="0" smtClean="0"/>
              <a:t>GUI: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\</a:t>
            </a:r>
          </a:p>
          <a:p>
            <a:r>
              <a:rPr lang="nl-NL" dirty="0" smtClean="0"/>
              <a:t>Natuurlijk GUI = Too weak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772816"/>
            <a:ext cx="6393730" cy="36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1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Objecten: Demo buildversion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Declareren variable: prefix met dollar teken</a:t>
            </a:r>
          </a:p>
          <a:p>
            <a:r>
              <a:rPr lang="nl-NL" sz="1800" dirty="0" smtClean="0">
                <a:latin typeface="Courier New" pitchFamily="49" charset="0"/>
                <a:cs typeface="Courier New" pitchFamily="49" charset="0"/>
              </a:rPr>
              <a:t>$farm = get-spfarm</a:t>
            </a:r>
          </a:p>
          <a:p>
            <a:endParaRPr lang="nl-NL" sz="2000" dirty="0"/>
          </a:p>
          <a:p>
            <a:r>
              <a:rPr lang="nl-NL" sz="2000" dirty="0" smtClean="0"/>
              <a:t>Get-spfarm retourneert een Microsoft.Sharepoint.Administration.SPFarm object</a:t>
            </a:r>
          </a:p>
          <a:p>
            <a:endParaRPr lang="nl-NL" sz="2000" dirty="0"/>
          </a:p>
          <a:p>
            <a:r>
              <a:rPr lang="nl-NL" sz="2000" dirty="0" smtClean="0"/>
              <a:t>Retourneren BuildVersion property</a:t>
            </a:r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write-host $farm.BuildVersion</a:t>
            </a:r>
          </a:p>
        </p:txBody>
      </p:sp>
    </p:spTree>
    <p:extLst>
      <p:ext uri="{BB962C8B-B14F-4D97-AF65-F5344CB8AC3E}">
        <p14:creationId xmlns:p14="http://schemas.microsoft.com/office/powerpoint/2010/main" val="1528972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Looping: Demo SPSolution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nl-NL" sz="1600" dirty="0" smtClean="0"/>
              <a:t>Voorbeeld do until loop</a:t>
            </a:r>
          </a:p>
          <a:p>
            <a:endParaRPr lang="nl-NL" sz="1600" dirty="0"/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function Check-AddStatus([string]$name)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$counter = [int] 0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do {			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	$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status = get-spsolution | where {$_.Name -eq $name} # query again, not reuse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if ($counter -gt 20) {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"Could not add $($_.Name) after 100 seconds"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‘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		-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ForegroundColor Red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break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if ($status -ne $null) { break 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Write-Host "Pausing 5 seconds..."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Start-Sleep -Seconds 5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$counter++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until ($status -ne $null)</a:t>
            </a:r>
          </a:p>
          <a:p>
            <a:r>
              <a:rPr lang="nl-N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4910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Dieper in het Sharepoint Object model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We kunnen niet alles met cmdlets aan...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Nieuwe feature van Sharepoint 2010, the Content Type Publishing Hub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Stel je hebt honderden, misschien wel duizenden sitecollecties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Hoe houd je dan je Content Types in sync (velden, policies, templates e.d.)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000" dirty="0" smtClean="0"/>
              <a:t>Subscribe site contenttype aan de Content Publishing Hub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0084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Demo content type publishing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8000" y="928688"/>
            <a:ext cx="8913512" cy="5357812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Courier New" pitchFamily="49" charset="0"/>
                <a:cs typeface="Courier New" pitchFamily="49" charset="0"/>
              </a:rPr>
              <a:t>function Subscribe-ContentTypes([string]$settingsFile = "servicesettings.xml")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[xml]$settings = Get-Content $settingsFile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[System.Reflection.Assembly]::LoadWithPartialName("Microsoft.SharePoint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") #Call static method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[System.Reflection.Assembly]::LoadWithPartialName("Microsoft.SharePoint.Administration")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[System.Reflection.Assembly]::LoadWithPartialName("Microsoft.SharePoint.Taxonomy")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$Thesite = new-object Microsoft.SharePoint.SPSite([string]$settings.ServiceSettings.ContentHub.Url)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$Publisher = new-object Microsoft.SharePoint.Taxonomy.ContentTypeSync.ContentTypePublisher($Thesite)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$types = $Thesite.Rootweb.ContentTypes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$types | ForEach-Object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if ($_.Group -eq [string]$settings.ServiceSettings.ContentHub.ContentTypeGroup)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Write-Host "Name: $($_.Name) Group: $($_.Group)"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if ($Publisher.IsPublished($_) -eq $true)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Write-Host "Already Published: $($Publisher.IsPublished($_))"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else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$Publisher.Publish($_)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Write-Host "Published $($_.Name)"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}	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811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Defensief programmeren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Tijdens het uitvoeren van een script wil je weten wat het doet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Start-Transcript en Stop-Transcript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Je wilt wel dat de Stop-Transcript geraakt wordt op het moment dat een fout optreedt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6799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Defensief programmeren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trap 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[Exception] {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$("TRAPPED: " + $_.Exception.GetType().FullName);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$("TRAPPED: " + $_.Exception.Message);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	</a:t>
            </a:r>
            <a:endParaRPr lang="nl-NL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Start-Transcript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-path install-log.txt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	</a:t>
            </a:r>
            <a:endParaRPr lang="nl-NL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"Configure search"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Configure-Search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	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"Registering Content Type Hub subscriptions"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Subscribe-ContentTypes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				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Write-Host 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"Preparing to create Audiences"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Create-Audiences</a:t>
            </a:r>
            <a:r>
              <a:rPr lang="nl-NL" dirty="0">
                <a:latin typeface="Courier New" pitchFamily="49" charset="0"/>
                <a:cs typeface="Courier New" pitchFamily="49" charset="0"/>
              </a:rPr>
              <a:t>					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nl-NL" dirty="0" smtClean="0">
                <a:latin typeface="Courier New" pitchFamily="49" charset="0"/>
                <a:cs typeface="Courier New" pitchFamily="49" charset="0"/>
              </a:rPr>
              <a:t>Stop-Transcript</a:t>
            </a:r>
            <a:endParaRPr lang="nl-NL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Optimaliseren development machine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Dank aan Jos Verlinde en Ingeborg Struijk van Microsoft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Sharepoint 2010 runt verschillende timerjobs per 30 minuten of minder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Op dev machine weinig noodzaak voor</a:t>
            </a:r>
          </a:p>
        </p:txBody>
      </p:sp>
    </p:spTree>
    <p:extLst>
      <p:ext uri="{BB962C8B-B14F-4D97-AF65-F5344CB8AC3E}">
        <p14:creationId xmlns:p14="http://schemas.microsoft.com/office/powerpoint/2010/main" val="85508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Wat is Powershell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Wat betekent Powershell voor Sharepoint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Powershell Basics</a:t>
            </a:r>
          </a:p>
          <a:p>
            <a:pPr marL="1063994" lvl="1" indent="-285750">
              <a:buFont typeface="Arial" pitchFamily="34" charset="0"/>
              <a:buChar char="•"/>
            </a:pPr>
            <a:r>
              <a:rPr lang="en-US" sz="1600" dirty="0" err="1" smtClean="0"/>
              <a:t>Collecties</a:t>
            </a:r>
            <a:r>
              <a:rPr lang="en-US" sz="1600" dirty="0" smtClean="0"/>
              <a:t> en </a:t>
            </a:r>
            <a:r>
              <a:rPr lang="en-US" sz="1600" dirty="0" err="1" smtClean="0"/>
              <a:t>objecten</a:t>
            </a:r>
            <a:r>
              <a:rPr lang="en-US" sz="1600" dirty="0" smtClean="0"/>
              <a:t>, </a:t>
            </a:r>
          </a:p>
          <a:p>
            <a:pPr marL="1063994" lvl="1" indent="-285750">
              <a:buFont typeface="Arial" pitchFamily="34" charset="0"/>
              <a:buChar char="•"/>
            </a:pPr>
            <a:r>
              <a:rPr lang="en-US" sz="1600" dirty="0" smtClean="0"/>
              <a:t>formatting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063994" lvl="1" indent="-285750">
              <a:buFont typeface="Arial" pitchFamily="34" charset="0"/>
              <a:buChar char="•"/>
            </a:pPr>
            <a:r>
              <a:rPr lang="en-US" sz="1600" dirty="0" smtClean="0"/>
              <a:t>sorting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063994" lvl="1" indent="-285750">
              <a:buFont typeface="Arial" pitchFamily="34" charset="0"/>
              <a:buChar char="•"/>
            </a:pPr>
            <a:r>
              <a:rPr lang="en-US" sz="1600" dirty="0" smtClean="0"/>
              <a:t>filtering</a:t>
            </a:r>
            <a:r>
              <a:rPr lang="en-US" sz="1600" dirty="0"/>
              <a:t>, </a:t>
            </a:r>
            <a:endParaRPr lang="en-US" sz="1600" dirty="0" smtClean="0"/>
          </a:p>
          <a:p>
            <a:pPr marL="1063994" lvl="1" indent="-285750">
              <a:buFont typeface="Arial" pitchFamily="34" charset="0"/>
              <a:buChar char="•"/>
            </a:pPr>
            <a:r>
              <a:rPr lang="en-US" sz="1600" dirty="0" smtClean="0"/>
              <a:t>looping</a:t>
            </a:r>
            <a:r>
              <a:rPr lang="en-US" sz="1600" dirty="0"/>
              <a:t>,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Demo Content Type Publishing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Demo </a:t>
            </a:r>
            <a:r>
              <a:rPr lang="en-US" sz="1800" dirty="0" err="1" smtClean="0"/>
              <a:t>configureren</a:t>
            </a:r>
            <a:r>
              <a:rPr lang="en-US" sz="1800" dirty="0" smtClean="0"/>
              <a:t> </a:t>
            </a:r>
            <a:r>
              <a:rPr lang="en-US" sz="1800" dirty="0" err="1" smtClean="0"/>
              <a:t>timerjobs</a:t>
            </a:r>
            <a:endParaRPr lang="nl-NL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En dit ben ik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1600" dirty="0" smtClean="0"/>
              <a:t>Sharepoint Solution Architect</a:t>
            </a:r>
          </a:p>
          <a:p>
            <a:endParaRPr lang="nl-NL" sz="1600" dirty="0" smtClean="0"/>
          </a:p>
          <a:p>
            <a:r>
              <a:rPr lang="nl-NL" sz="1600" dirty="0" smtClean="0"/>
              <a:t>Teamlead op Microsoft RDP Sharepoint 2010 programma</a:t>
            </a:r>
            <a:endParaRPr lang="nl-NL" sz="1600" dirty="0"/>
          </a:p>
          <a:p>
            <a:endParaRPr lang="nl-NL" sz="1600" dirty="0" smtClean="0"/>
          </a:p>
          <a:p>
            <a:r>
              <a:rPr lang="nl-NL" dirty="0" smtClean="0"/>
              <a:t>email: </a:t>
            </a:r>
            <a:r>
              <a:rPr lang="nl-NL" dirty="0" smtClean="0">
                <a:hlinkClick r:id="rId2"/>
              </a:rPr>
              <a:t>Roelhans.bethlehem@sparked.nl</a:t>
            </a:r>
            <a:endParaRPr lang="nl-NL" dirty="0" smtClean="0"/>
          </a:p>
          <a:p>
            <a:r>
              <a:rPr lang="nl-NL" dirty="0" smtClean="0"/>
              <a:t>Twittter: @rbethleh</a:t>
            </a:r>
          </a:p>
          <a:p>
            <a:r>
              <a:rPr lang="nl-NL" smtClean="0"/>
              <a:t>Blog: www.tsunami.nl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Facebook</a:t>
            </a:r>
          </a:p>
          <a:p>
            <a:r>
              <a:rPr lang="nl-NL" dirty="0" smtClean="0"/>
              <a:t>LinkedIn</a:t>
            </a:r>
            <a:endParaRPr lang="nl-NL" dirty="0"/>
          </a:p>
        </p:txBody>
      </p:sp>
      <p:pic>
        <p:nvPicPr>
          <p:cNvPr id="1026" name="Picture 2" descr="C:\Users\rbethleh\Desktop\roelh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764704"/>
            <a:ext cx="12687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1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Demo Timerjobs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## Update all fast running (1 minute) timerjobs to run onece every 30+ minutes instead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## Jos Verlinde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## Version 1 - Sharepoint 2010 B2 </a:t>
            </a:r>
          </a:p>
          <a:p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$Jobs = @(Get-SPTimerJob | Where-Object { $_.Schedule.Interval -le 5 -and $_.Schedule.Description -eq "Minutes" })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if ( $Jobs.count -GT 0 )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## Add 30 mintues to all these timerjobs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foreach ($job in $Jobs) {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Write-Host -foregroundcolor green $job.name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$Sched = $job.Schedule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$Sched.Interval= $Sched.Interval+30 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$job.Schedule=$Sched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    $job.Update()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nl-NL" dirty="0">
              <a:latin typeface="Courier New" pitchFamily="49" charset="0"/>
              <a:cs typeface="Courier New" pitchFamily="49" charset="0"/>
            </a:endParaRP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Get-SPTimerJob | Where-Object {  $_.Schedule.Description -eq "Minutes" }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    Write-Host -foregroundcolor green "No fast running timerjobs found"</a:t>
            </a:r>
          </a:p>
          <a:p>
            <a:r>
              <a:rPr lang="nl-NL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411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Links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1" dirty="0"/>
              <a:t>Getting started:</a:t>
            </a:r>
          </a:p>
          <a:p>
            <a:r>
              <a:rPr lang="nl-NL" dirty="0"/>
              <a:t>Free E-book Mastering Powershell – Tobias Weltner: </a:t>
            </a:r>
            <a:r>
              <a:rPr lang="nl-NL" dirty="0">
                <a:hlinkClick r:id="rId2"/>
              </a:rPr>
              <a:t>http://powershell.com/cs/blogs/ebook/</a:t>
            </a:r>
            <a:endParaRPr lang="nl-NL" dirty="0"/>
          </a:p>
          <a:p>
            <a:r>
              <a:rPr lang="nl-NL" dirty="0"/>
              <a:t>Sharepoint Dev Wiki: </a:t>
            </a:r>
            <a:r>
              <a:rPr lang="nl-NL" dirty="0">
                <a:hlinkClick r:id="rId3"/>
              </a:rPr>
              <a:t>http://sharepointdevwiki.com/display/public/Getting+started+with+PowerShell+and+SharePoint</a:t>
            </a:r>
            <a:endParaRPr lang="nl-NL" dirty="0"/>
          </a:p>
          <a:p>
            <a:r>
              <a:rPr lang="en-US" dirty="0"/>
              <a:t>Windows PowerShell compiled Help for SharePoint Server 2010</a:t>
            </a:r>
          </a:p>
          <a:p>
            <a:r>
              <a:rPr lang="nl-NL" dirty="0">
                <a:hlinkClick r:id="rId4"/>
              </a:rPr>
              <a:t>http://www.microsoft.com/downloads/details.aspx?FamilyID=045f7af5-b226-4a05-8ace-4e17cfdef856&amp;displaylang=en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Tools:</a:t>
            </a:r>
          </a:p>
          <a:p>
            <a:r>
              <a:rPr lang="nl-NL" dirty="0">
                <a:hlinkClick r:id="rId5"/>
              </a:rPr>
              <a:t>http://www.powershellplus.com/</a:t>
            </a:r>
            <a:endParaRPr lang="nl-NL" dirty="0"/>
          </a:p>
          <a:p>
            <a:r>
              <a:rPr lang="nl-NL" dirty="0"/>
              <a:t>PowerGui: </a:t>
            </a:r>
            <a:r>
              <a:rPr lang="nl-NL" dirty="0">
                <a:hlinkClick r:id="rId6"/>
              </a:rPr>
              <a:t>http://powergui.org/index.jspa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Sources:</a:t>
            </a:r>
          </a:p>
          <a:p>
            <a:r>
              <a:rPr lang="nl-NL" dirty="0"/>
              <a:t>Powershell Code Repository: </a:t>
            </a:r>
            <a:r>
              <a:rPr lang="nl-NL" dirty="0">
                <a:hlinkClick r:id="rId7"/>
              </a:rPr>
              <a:t>http://poshcode.org/</a:t>
            </a:r>
            <a:endParaRPr lang="nl-NL" dirty="0"/>
          </a:p>
          <a:p>
            <a:r>
              <a:rPr lang="nl-NL" dirty="0"/>
              <a:t>Powershell Community Extensions: </a:t>
            </a:r>
            <a:r>
              <a:rPr lang="nl-NL" dirty="0">
                <a:hlinkClick r:id="rId8"/>
              </a:rPr>
              <a:t>http://pscx.codeplex.com/Wikipage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Sharepoint Powershell Rockstars</a:t>
            </a:r>
          </a:p>
          <a:p>
            <a:r>
              <a:rPr lang="nl-NL" dirty="0"/>
              <a:t>Gary Lapointe: </a:t>
            </a:r>
            <a:r>
              <a:rPr lang="nl-NL" dirty="0">
                <a:hlinkClick r:id="rId9"/>
              </a:rPr>
              <a:t>http://stsadm.blogspot.com/</a:t>
            </a:r>
            <a:endParaRPr lang="nl-NL" dirty="0"/>
          </a:p>
          <a:p>
            <a:r>
              <a:rPr lang="nl-NL" dirty="0"/>
              <a:t>Zach Rosenfield:  http://sharepoint.microsoft.com/blogs/zach/default.aspx</a:t>
            </a:r>
          </a:p>
        </p:txBody>
      </p:sp>
    </p:spTree>
    <p:extLst>
      <p:ext uri="{BB962C8B-B14F-4D97-AF65-F5344CB8AC3E}">
        <p14:creationId xmlns:p14="http://schemas.microsoft.com/office/powerpoint/2010/main" val="282454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b="1" dirty="0" smtClean="0"/>
              <a:t>Vragen?</a:t>
            </a:r>
            <a:endParaRPr lang="nl-NL" sz="8800" b="1" dirty="0"/>
          </a:p>
        </p:txBody>
      </p:sp>
    </p:spTree>
    <p:extLst>
      <p:ext uri="{BB962C8B-B14F-4D97-AF65-F5344CB8AC3E}">
        <p14:creationId xmlns:p14="http://schemas.microsoft.com/office/powerpoint/2010/main" val="411007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Powershell?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Een shell (command line interpreter)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Verbetering van de command / cmd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Versie 1: release eind 2006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Versie 2: release augustus 2009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integraal onderdeel Windows 7 en Windows Server 2008 R2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Te downloaden voor </a:t>
            </a:r>
            <a:r>
              <a:rPr lang="en-US" sz="2000" dirty="0"/>
              <a:t>Windows XP, Windows Server 2003, Windows Vista </a:t>
            </a:r>
            <a:r>
              <a:rPr lang="en-US" sz="2000" dirty="0" smtClean="0"/>
              <a:t>en Windows </a:t>
            </a:r>
            <a:r>
              <a:rPr lang="en-US" sz="2000" dirty="0"/>
              <a:t>Server </a:t>
            </a:r>
            <a:r>
              <a:rPr lang="en-US" sz="2000" dirty="0" smtClean="0"/>
              <a:t>2008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Zowel</a:t>
            </a:r>
            <a:r>
              <a:rPr lang="en-US" sz="2000" dirty="0" smtClean="0"/>
              <a:t> 32 en 64 bits </a:t>
            </a:r>
            <a:r>
              <a:rPr lang="en-US" sz="2000" dirty="0" err="1" smtClean="0"/>
              <a:t>versies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Draait</a:t>
            </a:r>
            <a:r>
              <a:rPr lang="en-US" sz="2000" dirty="0" smtClean="0"/>
              <a:t> in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eigen</a:t>
            </a:r>
            <a:r>
              <a:rPr lang="en-US" sz="2000" dirty="0" smtClean="0"/>
              <a:t> </a:t>
            </a:r>
            <a:r>
              <a:rPr lang="en-US" sz="2000" dirty="0" err="1" smtClean="0"/>
              <a:t>proces</a:t>
            </a:r>
            <a:r>
              <a:rPr lang="en-US" sz="2000" dirty="0" smtClean="0"/>
              <a:t> (powershell.exe)</a:t>
            </a:r>
            <a:endParaRPr lang="en-US" sz="2000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82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kan ik met Powershell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Visie</a:t>
            </a:r>
            <a:r>
              <a:rPr lang="en-US" sz="2000" dirty="0" smtClean="0"/>
              <a:t> </a:t>
            </a:r>
            <a:r>
              <a:rPr lang="en-US" sz="2000" dirty="0"/>
              <a:t>Microsoft: </a:t>
            </a:r>
            <a:r>
              <a:rPr lang="en-US" sz="2000" dirty="0" err="1"/>
              <a:t>automatiseren</a:t>
            </a:r>
            <a:r>
              <a:rPr lang="en-US" sz="2000" dirty="0"/>
              <a:t> van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 smtClean="0"/>
              <a:t>beheertaken</a:t>
            </a:r>
            <a:r>
              <a:rPr lang="en-US" sz="2000" dirty="0" smtClean="0"/>
              <a:t> op het Windows platform: </a:t>
            </a:r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 err="1" smtClean="0"/>
              <a:t>bestandsbeheer</a:t>
            </a:r>
            <a:r>
              <a:rPr lang="en-US" sz="1800" dirty="0"/>
              <a:t>, </a:t>
            </a:r>
            <a:endParaRPr lang="en-US" sz="1800" dirty="0" smtClean="0"/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 err="1" smtClean="0"/>
              <a:t>procesbeheer</a:t>
            </a:r>
            <a:endParaRPr lang="en-US" sz="1800" dirty="0" smtClean="0"/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 err="1" smtClean="0"/>
              <a:t>vervanger</a:t>
            </a:r>
            <a:r>
              <a:rPr lang="en-US" sz="1800" dirty="0" smtClean="0"/>
              <a:t> </a:t>
            </a:r>
            <a:r>
              <a:rPr lang="en-US" sz="1800" dirty="0"/>
              <a:t>van </a:t>
            </a:r>
            <a:r>
              <a:rPr lang="en-US" sz="1800" dirty="0" err="1"/>
              <a:t>traditionele</a:t>
            </a:r>
            <a:r>
              <a:rPr lang="en-US" sz="1800" dirty="0"/>
              <a:t> command prompt </a:t>
            </a:r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 err="1" smtClean="0"/>
              <a:t>Vervanger</a:t>
            </a:r>
            <a:r>
              <a:rPr lang="en-US" sz="1800" dirty="0" smtClean="0"/>
              <a:t> van batch </a:t>
            </a:r>
            <a:r>
              <a:rPr lang="en-US" sz="1800" dirty="0"/>
              <a:t>scripting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Beheer</a:t>
            </a:r>
            <a:r>
              <a:rPr lang="en-US" sz="2000" dirty="0" smtClean="0"/>
              <a:t> Component </a:t>
            </a:r>
            <a:r>
              <a:rPr lang="en-US" sz="2000" dirty="0" err="1" smtClean="0"/>
              <a:t>voor</a:t>
            </a:r>
            <a:endParaRPr lang="en-US" sz="2000" dirty="0" smtClean="0"/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/>
              <a:t>Active Directory </a:t>
            </a:r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/>
              <a:t>Exchange </a:t>
            </a:r>
          </a:p>
          <a:p>
            <a:pPr marL="1121144" lvl="1" indent="-342900">
              <a:buFont typeface="Arial" pitchFamily="34" charset="0"/>
              <a:buChar char="•"/>
            </a:pPr>
            <a:r>
              <a:rPr lang="en-US" sz="1800" dirty="0" err="1"/>
              <a:t>Sharepoint</a:t>
            </a:r>
            <a:r>
              <a:rPr lang="en-US" sz="1800" dirty="0"/>
              <a:t> </a:t>
            </a:r>
            <a:r>
              <a:rPr lang="en-US" sz="1800" dirty="0" smtClean="0"/>
              <a:t>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Powershell staat remoting toe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477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Tools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000" dirty="0" smtClean="0"/>
              <a:t>In Windows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Powershell en Windows 2008 (R2)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Powershell ISE</a:t>
            </a:r>
          </a:p>
          <a:p>
            <a:endParaRPr lang="nl-NL" sz="2000" dirty="0" smtClean="0"/>
          </a:p>
          <a:p>
            <a:r>
              <a:rPr lang="nl-NL" sz="2000" dirty="0" smtClean="0"/>
              <a:t>Externe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800" dirty="0" smtClean="0"/>
              <a:t> PowerGui (gratis)</a:t>
            </a:r>
            <a:endParaRPr lang="nl-NL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Powershell Plus (</a:t>
            </a:r>
            <a:r>
              <a:rPr lang="nl-NL" sz="1800" dirty="0" smtClean="0"/>
              <a:t>Idera) </a:t>
            </a:r>
            <a:endParaRPr lang="nl-NL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Powershell Community Extensions</a:t>
            </a:r>
          </a:p>
          <a:p>
            <a:endParaRPr lang="nl-NL" dirty="0" smtClean="0"/>
          </a:p>
          <a:p>
            <a:r>
              <a:rPr lang="nl-NL" sz="2000" dirty="0" smtClean="0"/>
              <a:t>Zie links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9145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Sharepoint en Powershell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Relevantie voor Sharepoint 2007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Automatisering allerlei taken door Sharepoint 2007 Object Model te refereren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Geen cmdlets voor Sharepoint 2007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Kan zowel Powershell 1 en 2 gebruiken</a:t>
            </a:r>
          </a:p>
          <a:p>
            <a:endParaRPr lang="nl-NL" sz="2000" dirty="0" smtClean="0"/>
          </a:p>
          <a:p>
            <a:r>
              <a:rPr lang="nl-NL" sz="2000" b="1" dirty="0" smtClean="0"/>
              <a:t>Relevantie voor Sharepoint 2010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Automatisering allerlei taken door Sharepoint </a:t>
            </a:r>
            <a:r>
              <a:rPr lang="nl-NL" sz="1800" dirty="0" smtClean="0"/>
              <a:t>2010 Object </a:t>
            </a:r>
            <a:r>
              <a:rPr lang="nl-NL" sz="1800" dirty="0"/>
              <a:t>Model te </a:t>
            </a:r>
            <a:r>
              <a:rPr lang="nl-NL" sz="1800" dirty="0" smtClean="0"/>
              <a:t>refereren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Native </a:t>
            </a:r>
            <a:r>
              <a:rPr lang="nl-NL" sz="1800" dirty="0"/>
              <a:t>cmdlets (</a:t>
            </a:r>
            <a:r>
              <a:rPr lang="nl-NL" sz="1800" dirty="0" smtClean="0"/>
              <a:t>Microsoft.SharePoint.PowerShell)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Vervanger van STSADM in Sharepoint </a:t>
            </a:r>
            <a:r>
              <a:rPr lang="nl-NL" sz="1800" dirty="0" smtClean="0"/>
              <a:t>2010 – STSADM blijft ondersteund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Kan zowel Powershell 1 en 2 gebruiken</a:t>
            </a:r>
            <a:endParaRPr lang="nl-NL" sz="1800" b="1" dirty="0"/>
          </a:p>
          <a:p>
            <a:endParaRPr lang="nl-NL" sz="2000" dirty="0"/>
          </a:p>
          <a:p>
            <a:r>
              <a:rPr lang="nl-NL" sz="2000" dirty="0" smtClean="0"/>
              <a:t>Let op: er zijn verschillen in de cmdlets tussen de beta en latere builds in Sharepoint 2010</a:t>
            </a:r>
          </a:p>
          <a:p>
            <a:endParaRPr lang="nl-NL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50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Sharepoint en Powershell - Gebruik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Aanmaken en configureren farm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Aanmaken en configureren sitestructuren (Webapplicaties, sitecollecties, sites)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Configureren service applicaties (bijv. search, metadataservice e.d.)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/>
              <a:t>Rapportage over de configuratie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42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betekent dat nu voor mij?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Developers: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Powershell is een core component voor Sharepoint 2010 – Maak jezelf comfortabel met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 smtClean="0"/>
              <a:t>Veel concepten sluiten nauw aan bij wat je vanuit C# en VB gewend bent</a:t>
            </a:r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b="1" dirty="0" smtClean="0"/>
              <a:t>IT-pro: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Powershell is een belangrijk component in de beheertooling – Maak jezelf comfortabel met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Kennis van Sharepoint Object model is nu vereist (als je meer dan de cmdlets wilt)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1800" dirty="0"/>
              <a:t>Het is handig om kennis van .NET concepten te hebben want allerlei cmdlets retourneren Sharepoint </a:t>
            </a:r>
            <a:r>
              <a:rPr lang="nl-NL" sz="1800" dirty="0" smtClean="0"/>
              <a:t>objecten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0399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Oh zo veel commando’s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9E3F-9302-4610-B9B8-EC99755C76BC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sz="2000" b="1" dirty="0"/>
              <a:t>De powershell commando’s </a:t>
            </a:r>
          </a:p>
          <a:p>
            <a:r>
              <a:rPr lang="nl-NL" sz="1800" dirty="0">
                <a:latin typeface="Courier New" pitchFamily="49" charset="0"/>
                <a:cs typeface="Courier New" pitchFamily="49" charset="0"/>
              </a:rPr>
              <a:t>Get-Command -PSSnapin Microsoft.SharePoint.PowerShell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Get-Command 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PSSnapin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Microsoft.SharePoint.PowerShell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Out-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Gridview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dirty="0"/>
          </a:p>
          <a:p>
            <a:r>
              <a:rPr lang="en-US" sz="2000" b="1" dirty="0"/>
              <a:t>Help </a:t>
            </a:r>
            <a:r>
              <a:rPr lang="en-US" sz="2000" b="1" dirty="0" err="1"/>
              <a:t>krijgen</a:t>
            </a:r>
            <a:endParaRPr lang="en-US" sz="2000" b="1" dirty="0"/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Get-Help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get-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spfarm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–full</a:t>
            </a:r>
          </a:p>
          <a:p>
            <a:endParaRPr lang="en-US" sz="2000" dirty="0"/>
          </a:p>
          <a:p>
            <a:r>
              <a:rPr lang="en-US" sz="2000" b="1" dirty="0" smtClean="0"/>
              <a:t>Tab completion</a:t>
            </a:r>
          </a:p>
          <a:p>
            <a:r>
              <a:rPr lang="en-US" sz="2000" dirty="0" err="1" smtClean="0"/>
              <a:t>Voor</a:t>
            </a:r>
            <a:r>
              <a:rPr lang="en-US" sz="2000" dirty="0" smtClean="0"/>
              <a:t> commando’s </a:t>
            </a:r>
          </a:p>
          <a:p>
            <a:r>
              <a:rPr lang="en-US" sz="2000" dirty="0" smtClean="0"/>
              <a:t>En </a:t>
            </a:r>
            <a:r>
              <a:rPr lang="en-US" sz="2000" dirty="0" err="1" smtClean="0"/>
              <a:t>voor</a:t>
            </a:r>
            <a:r>
              <a:rPr lang="en-US" sz="2000" dirty="0" smtClean="0"/>
              <a:t> members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7846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erte (2)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91146" marR="0" indent="-391146" algn="l" defTabSz="1043056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Dolly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B71D6E36BF34CB554201FCD37E630" ma:contentTypeVersion="0" ma:contentTypeDescription="Create a new document." ma:contentTypeScope="" ma:versionID="9387ae4466a5063a1bff62138134d2c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27C084-DC8C-4B36-847E-D1EA49235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8174195-3593-4938-9340-15CC6DBEB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64014-962A-476B-A2AE-153160097134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Offerte (2)</Template>
  <TotalTime>3951</TotalTime>
  <Words>1216</Words>
  <Application>Microsoft Office PowerPoint</Application>
  <PresentationFormat>A4 Paper (210x297 mm)</PresentationFormat>
  <Paragraphs>316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Offerte (2)</vt:lpstr>
      <vt:lpstr>     Sparked People | Sparked Customers       Powershell</vt:lpstr>
      <vt:lpstr>Agenda</vt:lpstr>
      <vt:lpstr>Wat is Powershell?</vt:lpstr>
      <vt:lpstr>Wat kan ik met Powershell</vt:lpstr>
      <vt:lpstr>Tools</vt:lpstr>
      <vt:lpstr>Sharepoint en Powershell</vt:lpstr>
      <vt:lpstr>Sharepoint en Powershell - Gebruik</vt:lpstr>
      <vt:lpstr>Wat betekent dat nu voor mij?</vt:lpstr>
      <vt:lpstr>Oh zo veel commando’s</vt:lpstr>
      <vt:lpstr>Powershell en Sharepoint 2010 permissies</vt:lpstr>
      <vt:lpstr>Powershell basics</vt:lpstr>
      <vt:lpstr>Where did my build number go?</vt:lpstr>
      <vt:lpstr>Objecten: Demo buildversion</vt:lpstr>
      <vt:lpstr>Looping: Demo SPSolution</vt:lpstr>
      <vt:lpstr>Dieper in het Sharepoint Object model</vt:lpstr>
      <vt:lpstr>Demo content type publishing</vt:lpstr>
      <vt:lpstr>Defensief programmeren</vt:lpstr>
      <vt:lpstr>Defensief programmeren</vt:lpstr>
      <vt:lpstr>Optimaliseren development machine</vt:lpstr>
      <vt:lpstr>Demo Timerjobs</vt:lpstr>
      <vt:lpstr>Links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Powershell Sharepoint 2010</dc:title>
  <dc:creator>roelhans.bethlehem@sparked.nl</dc:creator>
  <cp:keywords>DIWUG, Sharepoint</cp:keywords>
  <cp:lastModifiedBy>rbethleh</cp:lastModifiedBy>
  <cp:revision>294</cp:revision>
  <dcterms:created xsi:type="dcterms:W3CDTF">2009-10-08T14:10:27Z</dcterms:created>
  <dcterms:modified xsi:type="dcterms:W3CDTF">2010-04-13T05:56:37Z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0x0101005FAB71D6E36BF34CB554201FCD37E630</vt:lpwstr>
  </property>
</Properties>
</file>